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6" r:id="rId3"/>
    <p:sldId id="257" r:id="rId4"/>
    <p:sldId id="258" r:id="rId5"/>
    <p:sldId id="259" r:id="rId6"/>
    <p:sldId id="264" r:id="rId7"/>
    <p:sldId id="263" r:id="rId8"/>
    <p:sldId id="266" r:id="rId9"/>
    <p:sldId id="283" r:id="rId10"/>
    <p:sldId id="267" r:id="rId11"/>
    <p:sldId id="268" r:id="rId12"/>
    <p:sldId id="269" r:id="rId13"/>
    <p:sldId id="270" r:id="rId14"/>
    <p:sldId id="272" r:id="rId15"/>
    <p:sldId id="271" r:id="rId16"/>
    <p:sldId id="281" r:id="rId17"/>
    <p:sldId id="274" r:id="rId18"/>
    <p:sldId id="275" r:id="rId19"/>
    <p:sldId id="276" r:id="rId20"/>
    <p:sldId id="282" r:id="rId21"/>
    <p:sldId id="277" r:id="rId22"/>
    <p:sldId id="278" r:id="rId23"/>
    <p:sldId id="279" r:id="rId24"/>
    <p:sldId id="280" r:id="rId25"/>
    <p:sldId id="286" r:id="rId26"/>
    <p:sldId id="285" r:id="rId2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45" d="100"/>
          <a:sy n="45" d="100"/>
        </p:scale>
        <p:origin x="-102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7F75-52CD-4A4D-9EB4-EA37F66BF7AB}" type="datetimeFigureOut">
              <a:rPr lang="pt-PT" smtClean="0"/>
              <a:pPr/>
              <a:t>15-02-2011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D712D-68A7-4540-B9E0-2EEBC84876C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7F75-52CD-4A4D-9EB4-EA37F66BF7AB}" type="datetimeFigureOut">
              <a:rPr lang="pt-PT" smtClean="0"/>
              <a:pPr/>
              <a:t>15-02-2011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D712D-68A7-4540-B9E0-2EEBC84876C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7F75-52CD-4A4D-9EB4-EA37F66BF7AB}" type="datetimeFigureOut">
              <a:rPr lang="pt-PT" smtClean="0"/>
              <a:pPr/>
              <a:t>15-02-2011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D712D-68A7-4540-B9E0-2EEBC84876C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7F75-52CD-4A4D-9EB4-EA37F66BF7AB}" type="datetimeFigureOut">
              <a:rPr lang="pt-PT" smtClean="0"/>
              <a:pPr/>
              <a:t>15-02-2011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D712D-68A7-4540-B9E0-2EEBC84876C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7F75-52CD-4A4D-9EB4-EA37F66BF7AB}" type="datetimeFigureOut">
              <a:rPr lang="pt-PT" smtClean="0"/>
              <a:pPr/>
              <a:t>15-02-2011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D712D-68A7-4540-B9E0-2EEBC84876C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7F75-52CD-4A4D-9EB4-EA37F66BF7AB}" type="datetimeFigureOut">
              <a:rPr lang="pt-PT" smtClean="0"/>
              <a:pPr/>
              <a:t>15-02-2011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D712D-68A7-4540-B9E0-2EEBC84876C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7F75-52CD-4A4D-9EB4-EA37F66BF7AB}" type="datetimeFigureOut">
              <a:rPr lang="pt-PT" smtClean="0"/>
              <a:pPr/>
              <a:t>15-02-2011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D712D-68A7-4540-B9E0-2EEBC84876C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7F75-52CD-4A4D-9EB4-EA37F66BF7AB}" type="datetimeFigureOut">
              <a:rPr lang="pt-PT" smtClean="0"/>
              <a:pPr/>
              <a:t>15-02-2011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D712D-68A7-4540-B9E0-2EEBC84876C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7F75-52CD-4A4D-9EB4-EA37F66BF7AB}" type="datetimeFigureOut">
              <a:rPr lang="pt-PT" smtClean="0"/>
              <a:pPr/>
              <a:t>15-02-2011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D712D-68A7-4540-B9E0-2EEBC84876C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7F75-52CD-4A4D-9EB4-EA37F66BF7AB}" type="datetimeFigureOut">
              <a:rPr lang="pt-PT" smtClean="0"/>
              <a:pPr/>
              <a:t>15-02-2011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D712D-68A7-4540-B9E0-2EEBC84876C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7F75-52CD-4A4D-9EB4-EA37F66BF7AB}" type="datetimeFigureOut">
              <a:rPr lang="pt-PT" smtClean="0"/>
              <a:pPr/>
              <a:t>15-02-2011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D712D-68A7-4540-B9E0-2EEBC84876C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97F75-52CD-4A4D-9EB4-EA37F66BF7AB}" type="datetimeFigureOut">
              <a:rPr lang="pt-PT" smtClean="0"/>
              <a:pPr/>
              <a:t>15-02-2011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D712D-68A7-4540-B9E0-2EEBC84876C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  <a:effectLst>
            <a:glow rad="101600">
              <a:srgbClr val="FF0000">
                <a:alpha val="60000"/>
              </a:srgbClr>
            </a:glow>
          </a:effectLst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pt-PT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Operador de informática </a:t>
            </a:r>
            <a:endParaRPr lang="pt-PT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627784" y="5416624"/>
            <a:ext cx="4032448" cy="388640"/>
          </a:xfrm>
        </p:spPr>
        <p:txBody>
          <a:bodyPr>
            <a:normAutofit fontScale="625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buNone/>
            </a:pPr>
            <a:r>
              <a:rPr lang="pt-PT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Cidadania e Empregabilidade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843808" y="579597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pt-PT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Formadora: Conceição Medina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7127776" y="6211669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pt-PT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Elaborado por : Cláudia Oliveira</a:t>
            </a:r>
            <a:endParaRPr lang="pt-PT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Imagem 6" descr="logo-enta-pequeno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43100" cy="1028700"/>
          </a:xfrm>
          <a:prstGeom prst="rect">
            <a:avLst/>
          </a:prstGeom>
        </p:spPr>
      </p:pic>
      <p:pic>
        <p:nvPicPr>
          <p:cNvPr id="8" name="Imagem 7" descr="REACTIVAR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92280" y="0"/>
            <a:ext cx="2051720" cy="1080120"/>
          </a:xfrm>
          <a:prstGeom prst="rect">
            <a:avLst/>
          </a:prstGeom>
        </p:spPr>
      </p:pic>
      <p:grpSp>
        <p:nvGrpSpPr>
          <p:cNvPr id="9" name="Group 2"/>
          <p:cNvGrpSpPr>
            <a:grpSpLocks/>
          </p:cNvGrpSpPr>
          <p:nvPr/>
        </p:nvGrpSpPr>
        <p:grpSpPr bwMode="auto">
          <a:xfrm>
            <a:off x="0" y="6343650"/>
            <a:ext cx="2828925" cy="514350"/>
            <a:chOff x="5250" y="15069"/>
            <a:chExt cx="5505" cy="990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195" y="15174"/>
              <a:ext cx="1560" cy="786"/>
            </a:xfrm>
            <a:prstGeom prst="rect">
              <a:avLst/>
            </a:prstGeom>
            <a:noFill/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250" y="15069"/>
              <a:ext cx="3750" cy="99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>
            <a:no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32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Aprenda alguma coisa interessante todos os dias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2780928"/>
            <a:ext cx="8229600" cy="1944216"/>
          </a:xfrm>
        </p:spPr>
        <p:txBody>
          <a:bodyPr>
            <a:noAutofit/>
          </a:bodyPr>
          <a:lstStyle/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O ser humano é um ser delicado de entender. Ninguém é idêntico, cada pessoa  sobressai com algumas atitudes.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Cada um de nós é valorizado pelas suas atitudes e valores e devemos procurar um entendimento entre todos os indivíduos.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3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Seja receptivo a querer aprender com os outros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Adopte uma postura humilde na sua vida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As vivências e experiências que sucedem nas nossas vidas fortalecem os nossos valores.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Aprenda  a apreender e a ouvir, sinta o que lhe é transmitido e reflicta se poderá apropriar na sua vida.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>
            <a:no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32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Aprenda alguma coisa interessante todos os dias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4000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23528" y="1484784"/>
            <a:ext cx="8229600" cy="4525963"/>
          </a:xfrm>
        </p:spPr>
        <p:txBody>
          <a:bodyPr>
            <a:noAutofit/>
          </a:bodyPr>
          <a:lstStyle/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pt-PT" sz="20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Seja uma folha em branco para que possa escrever todos os dias as suas experiências, ou seja, esteja atento aos outros.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0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Mostre importância pelas pessoas com quem se  depara todos os dias.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0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Valorize qualquer indivíduo à sua volta.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0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A capacidade de entender e o poder ser entendimento, humildade e harmonia são essenciais para a nosso convívio.</a:t>
            </a:r>
          </a:p>
          <a:p>
            <a:pPr indent="288000" algn="just">
              <a:lnSpc>
                <a:spcPct val="140000"/>
              </a:lnSpc>
            </a:pPr>
            <a:endParaRPr lang="pt-PT" sz="1800" b="1" spc="300" dirty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>
            <a:no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32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Aprenda alguma coisa interessante todos os dias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1000"/>
            <a:lum/>
          </a:blip>
          <a:srcRect/>
          <a:stretch>
            <a:fillRect t="-3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23528" y="3356992"/>
            <a:ext cx="8229600" cy="2476872"/>
          </a:xfrm>
        </p:spPr>
        <p:txBody>
          <a:bodyPr>
            <a:noAutofit/>
          </a:bodyPr>
          <a:lstStyle/>
          <a:p>
            <a:pPr indent="288000" algn="just">
              <a:lnSpc>
                <a:spcPct val="140000"/>
              </a:lnSpc>
              <a:buFont typeface="Wingdings" pitchFamily="2" charset="2"/>
              <a:buChar char="Ø"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Quanto mais procurar coisas interessantes para aprender (especialmente sobre as pessoas), mais vai mostrar que se torna a pessoa que todos querem em sua organização.</a:t>
            </a:r>
          </a:p>
          <a:p>
            <a:pPr indent="288000" algn="just">
              <a:lnSpc>
                <a:spcPct val="140000"/>
              </a:lnSpc>
              <a:buFont typeface="Wingdings" pitchFamily="2" charset="2"/>
              <a:buChar char="Ø"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Identifique-se diariamente com o que assimilou.</a:t>
            </a: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>
            <a:no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32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Aprenda alguma coisa interessante todos os dias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6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22304"/>
            <a:ext cx="8229600" cy="1143000"/>
          </a:xfrm>
        </p:spPr>
        <p:txBody>
          <a:bodyPr>
            <a:no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72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Seja curioso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9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44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Seja curioso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4824536"/>
          </a:xfrm>
        </p:spPr>
        <p:txBody>
          <a:bodyPr>
            <a:noAutofit/>
          </a:bodyPr>
          <a:lstStyle/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Seja curioso e não pare de descobrir. 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Aprenda a saber interrogar, a analisar, a  interessar-se e não auto inquietar-se.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 Passe esse contentamento de aprender a todos os que estão próximo de si.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Não seja minucioso nas suas escolhas, apenas escolha com cuidado.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Seja aventureiro e explore.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4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e Conteúdo 2"/>
          <p:cNvSpPr txBox="1">
            <a:spLocks/>
          </p:cNvSpPr>
          <p:nvPr/>
        </p:nvSpPr>
        <p:spPr>
          <a:xfrm>
            <a:off x="251520" y="177281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2880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Interrogue tudo o que intrigar, sem medo.</a:t>
            </a:r>
          </a:p>
          <a:p>
            <a:pPr marL="342900" marR="0" lvl="0" indent="2880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Seja corajoso e tente entender pessoas bem sucedidas para que possa ter a possibilidade de poder questiona-las como chegaram tão longe e como o fizeram.</a:t>
            </a:r>
          </a:p>
          <a:p>
            <a:pPr marL="342900" marR="0" lvl="0" indent="2880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As melhores interrogações são aquelas que nos fazem crescer.</a:t>
            </a: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3600" b="1" kern="12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Adquira </a:t>
            </a:r>
            <a:r>
              <a:rPr lang="pt-PT" sz="36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uma segunda enxada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3600" b="1" kern="12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Adquira </a:t>
            </a:r>
            <a:r>
              <a:rPr lang="pt-PT" sz="36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uma segunda enxada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496" y="1600200"/>
            <a:ext cx="8640960" cy="4525963"/>
          </a:xfrm>
        </p:spPr>
        <p:txBody>
          <a:bodyPr>
            <a:normAutofit/>
          </a:bodyPr>
          <a:lstStyle/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Nunca se limite ao que sabe, todos nós aprendemos até morrer. Possua sempre em sua mente o objectivo de  compreender mais, ou a aperfeiçoar o que sabe.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endParaRPr lang="pt-PT" sz="2400" spc="300" dirty="0" smtClean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As competências de cada pessoa não podem ser calculadas por números.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7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229600" cy="1143000"/>
          </a:xfrm>
        </p:spPr>
        <p:txBody>
          <a:bodyPr>
            <a:norm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40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Adquira uma segunda enxada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9512" y="1052736"/>
            <a:ext cx="8640960" cy="5472608"/>
          </a:xfrm>
        </p:spPr>
        <p:txBody>
          <a:bodyPr>
            <a:noAutofit/>
          </a:bodyPr>
          <a:lstStyle/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Não se deixe consumir pela fraqueza de espírito, nem, pela privação de vontade.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Seja um combatente e solte sua mente para novos duelos que podem lhe ajudar diariamente na sua vida profissional.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Uma empresa hoje em dia não procura apenas pessoas especializadas apenas nas áreas que a empresa requer, mas sim com variadas competências que podem ajudar a impulsionar o nosso desempenho na empresa.</a:t>
            </a:r>
            <a:endParaRPr lang="pt-PT" sz="2400" spc="300" dirty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7000"/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4000" b="1" kern="12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Adquira </a:t>
            </a:r>
            <a:r>
              <a:rPr lang="pt-PT" sz="40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uma segunda enxada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288000" algn="just">
              <a:lnSpc>
                <a:spcPct val="150000"/>
              </a:lnSpc>
              <a:buNone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Nos dias de hoje, a maior parte dos estudantes, logo após a sua graduação optam por tirar a carta de carro, outras por tirar novas especialidades para que não sejam seleccionados somente pelas suas limitações, mas sim pelas suas habilidades de aprender a preparar seu futuro numa empresa.</a:t>
            </a:r>
            <a:endParaRPr lang="pt-PT" sz="2400" spc="300" dirty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5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55576" y="2492896"/>
            <a:ext cx="7772400" cy="1080120"/>
          </a:xfrm>
        </p:spPr>
        <p:txBody>
          <a:bodyPr>
            <a:prstTxWarp prst="textCascadeUp">
              <a:avLst/>
            </a:prstTxWarp>
            <a:normAutofit/>
          </a:bodyPr>
          <a:lstStyle/>
          <a:p>
            <a:r>
              <a:rPr lang="pt-PT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 pitchFamily="66" charset="0"/>
              </a:rPr>
              <a:t>Aprenda alguma coisa interessante todos os dias </a:t>
            </a:r>
            <a:endParaRPr lang="pt-PT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Lucida Calligraphy" pitchFamily="66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11560" y="208856"/>
            <a:ext cx="8208912" cy="1059904"/>
          </a:xfrm>
        </p:spPr>
        <p:txBody>
          <a:bodyPr>
            <a:noAutofit/>
          </a:bodyPr>
          <a:lstStyle/>
          <a:p>
            <a:r>
              <a:rPr lang="pt-PT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Lucida Calligraphy" pitchFamily="66" charset="0"/>
              </a:rPr>
              <a:t>Capítulos livro “Wanted – Procurado” de David Fremantle</a:t>
            </a:r>
            <a:endParaRPr lang="pt-PT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latin typeface="Lucida Calligraphy" pitchFamily="66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043608" y="1844824"/>
            <a:ext cx="7200800" cy="792088"/>
          </a:xfrm>
          <a:prstGeom prst="rect">
            <a:avLst/>
          </a:prstGeom>
          <a:noFill/>
        </p:spPr>
        <p:txBody>
          <a:bodyPr wrap="square" rtlCol="0">
            <a:prstTxWarp prst="textDeflateInflate">
              <a:avLst/>
            </a:prstTxWarp>
            <a:noAutofit/>
          </a:bodyPr>
          <a:lstStyle/>
          <a:p>
            <a:pPr algn="ctr">
              <a:spcBef>
                <a:spcPct val="0"/>
              </a:spcBef>
            </a:pPr>
            <a:r>
              <a:rPr lang="pt-PT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 pitchFamily="66" charset="0"/>
                <a:ea typeface="+mj-ea"/>
                <a:cs typeface="+mj-cs"/>
              </a:rPr>
              <a:t>Trabalhe para ditadores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1115616" y="3717032"/>
            <a:ext cx="7200800" cy="792088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/>
            </a:prstTxWarp>
            <a:noAutofit/>
          </a:bodyPr>
          <a:lstStyle/>
          <a:p>
            <a:pPr algn="ctr">
              <a:spcBef>
                <a:spcPct val="0"/>
              </a:spcBef>
            </a:pPr>
            <a:r>
              <a:rPr lang="pt-PT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 pitchFamily="66" charset="0"/>
                <a:ea typeface="+mj-ea"/>
                <a:cs typeface="+mj-cs"/>
              </a:rPr>
              <a:t>Seja curioso</a:t>
            </a:r>
            <a:endParaRPr lang="pt-PT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115616" y="4725144"/>
            <a:ext cx="7200800" cy="720080"/>
          </a:xfrm>
          <a:prstGeom prst="rect">
            <a:avLst/>
          </a:prstGeom>
          <a:noFill/>
        </p:spPr>
        <p:txBody>
          <a:bodyPr wrap="square" rtlCol="0">
            <a:prstTxWarp prst="textFadeLeft">
              <a:avLst/>
            </a:prstTxWarp>
            <a:noAutofit/>
          </a:bodyPr>
          <a:lstStyle/>
          <a:p>
            <a:pPr algn="ctr">
              <a:spcBef>
                <a:spcPct val="0"/>
              </a:spcBef>
            </a:pPr>
            <a:r>
              <a:rPr lang="pt-PT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 pitchFamily="66" charset="0"/>
                <a:ea typeface="+mj-ea"/>
                <a:cs typeface="+mj-cs"/>
              </a:rPr>
              <a:t>Adquira uma segunda enxada</a:t>
            </a:r>
            <a:endParaRPr lang="pt-PT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Lucida Calligraphy" pitchFamily="66" charset="0"/>
              <a:ea typeface="+mj-ea"/>
              <a:cs typeface="+mj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043608" y="5661248"/>
            <a:ext cx="7200800" cy="648072"/>
          </a:xfrm>
          <a:prstGeom prst="rect">
            <a:avLst/>
          </a:prstGeom>
          <a:noFill/>
        </p:spPr>
        <p:txBody>
          <a:bodyPr wrap="square" rtlCol="0">
            <a:prstTxWarp prst="textCurveUp">
              <a:avLst/>
            </a:prstTxWarp>
            <a:noAutofit/>
          </a:bodyPr>
          <a:lstStyle/>
          <a:p>
            <a:pPr algn="ctr">
              <a:spcBef>
                <a:spcPct val="0"/>
              </a:spcBef>
            </a:pPr>
            <a:r>
              <a:rPr lang="pt-PT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 pitchFamily="66" charset="0"/>
                <a:ea typeface="+mj-ea"/>
                <a:cs typeface="+mj-cs"/>
              </a:rPr>
              <a:t>Crie possibilidades</a:t>
            </a:r>
            <a:endParaRPr lang="pt-PT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Lucida Calligraphy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>
            <a:no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72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Crie possibilidades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3000"/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40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Crie possibilidades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23528" y="692696"/>
            <a:ext cx="8496944" cy="4525963"/>
          </a:xfrm>
        </p:spPr>
        <p:txBody>
          <a:bodyPr>
            <a:noAutofit/>
          </a:bodyPr>
          <a:lstStyle/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Quando nos deparamos com nossa vida num beco reconhecemos que tudo irá piorar. 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Inconscientemente somos capazes de desenvolver a oportunidade de nos apoiarmos em nossos conhecimentos e de desenvolver um espírito de acreditação em nós mesmos.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Muitas pessoas afirmam-se impulsionadas pela fé, mas quando preferimos por acreditar de que algo pode ser feito, temos a proeza de apresentar a todos que somos capazes de vencer os obstáculos da vida.</a:t>
            </a:r>
            <a:endParaRPr lang="pt-PT" sz="2400" spc="300" dirty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4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44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Crie possibilidades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Autofit/>
          </a:bodyPr>
          <a:lstStyle/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0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Seja optimista e não crie dificuldade onde elas não existem.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endParaRPr lang="pt-PT" sz="2000" spc="300" dirty="0" smtClean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0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Confie que irá adquirir forças para carregar os seus programas avante.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endParaRPr lang="pt-PT" sz="2000" spc="300" dirty="0" smtClean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0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Acredite na expectativa, seja perseverante que tudo acabará bem.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endParaRPr lang="pt-PT" sz="2000" spc="300" dirty="0" smtClean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0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Creia que existirá um futuro melhor.</a:t>
            </a:r>
            <a:endParaRPr lang="pt-PT" sz="2000" spc="300" dirty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9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19256" cy="1210146"/>
          </a:xfrm>
        </p:spPr>
        <p:txBody>
          <a:bodyPr>
            <a:norm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44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Crie possibilidades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36504"/>
          </a:xfrm>
        </p:spPr>
        <p:txBody>
          <a:bodyPr>
            <a:noAutofit/>
          </a:bodyPr>
          <a:lstStyle/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Escreva na sua mente “ TUDO È POSSIVEL”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endParaRPr lang="pt-PT" sz="2400" spc="300" dirty="0" smtClean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endParaRPr lang="pt-PT" sz="2400" spc="300" dirty="0" smtClean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  <a:p>
            <a:pPr indent="0" algn="just">
              <a:lnSpc>
                <a:spcPct val="150000"/>
              </a:lnSpc>
              <a:buNone/>
              <a:tabLst>
                <a:tab pos="538163" algn="l"/>
                <a:tab pos="627063" algn="l"/>
              </a:tabLst>
              <a:defRPr/>
            </a:pPr>
            <a:endParaRPr lang="pt-PT" sz="2400" spc="300" dirty="0" smtClean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Valorize as suas capacidades, porque será por meio delas que vencerá, pois os utilizará para resolver as dificuldade.</a:t>
            </a:r>
            <a:endParaRPr lang="pt-PT" sz="2400" spc="300" dirty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18864" y="44624"/>
            <a:ext cx="8229600" cy="926976"/>
          </a:xfrm>
        </p:spPr>
        <p:txBody>
          <a:bodyPr>
            <a:norm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36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Síntese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0" y="980728"/>
            <a:ext cx="8856984" cy="5760640"/>
          </a:xfrm>
        </p:spPr>
        <p:txBody>
          <a:bodyPr>
            <a:noAutofit/>
          </a:bodyPr>
          <a:lstStyle/>
          <a:p>
            <a:pPr indent="288000" algn="just">
              <a:lnSpc>
                <a:spcPct val="150000"/>
              </a:lnSpc>
              <a:buNone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Com este trabalho compreendi que a vida é cheia de formas de podermos evoluir tanto psicologicamente como espiritualmente convosco e como membros de uma comunidade, senti que posso ser capaz de mostrar que posso aprender, melhorar e até enfrentar uma vida de dificuldades. Uma empresa move-se com a cooperação de todos, uma vez destruída uma boa equipe a empresa nunca mais irá produzir como antes. </a:t>
            </a:r>
            <a:endParaRPr lang="pt-PT" sz="2400" spc="300" dirty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7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18864" y="44624"/>
            <a:ext cx="8229600" cy="926976"/>
          </a:xfrm>
        </p:spPr>
        <p:txBody>
          <a:bodyPr>
            <a:norm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36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Síntese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760640"/>
          </a:xfrm>
        </p:spPr>
        <p:txBody>
          <a:bodyPr>
            <a:noAutofit/>
          </a:bodyPr>
          <a:lstStyle/>
          <a:p>
            <a:pPr indent="288000" algn="just">
              <a:lnSpc>
                <a:spcPct val="150000"/>
              </a:lnSpc>
              <a:buNone/>
              <a:tabLst>
                <a:tab pos="538163" algn="l"/>
                <a:tab pos="627063" algn="l"/>
              </a:tabLst>
              <a:defRPr/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A </a:t>
            </a: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partir desses capítulos que me foram atribuídos, fui capaz de entender e de transpor para o meu trabalho, a importância de uma pessoa modesta e atenta ao mundo actual. Apresentei pontos que achei mais relevantes para a apresentação deste trabalho e aguardo poder ter a possibilidade de no futuro aplicar em minha actividade profissional.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  <a:defRPr/>
            </a:pPr>
            <a:endParaRPr lang="pt-PT" sz="1800" spc="300" dirty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asic Sans Heavy S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50000"/>
                  </a:schemeClr>
                </a:solidFill>
                <a:latin typeface="Alba Super" pitchFamily="2" charset="0"/>
              </a:rPr>
              <a:t>Independente do que faça lembre-se</a:t>
            </a:r>
            <a:endParaRPr lang="pt-PT" dirty="0">
              <a:ln>
                <a:solidFill>
                  <a:srgbClr val="FF0000"/>
                </a:solidFill>
              </a:ln>
              <a:solidFill>
                <a:schemeClr val="tx2">
                  <a:lumMod val="50000"/>
                </a:schemeClr>
              </a:solidFill>
              <a:latin typeface="Alba Super" pitchFamily="2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7504" y="1600200"/>
            <a:ext cx="8229600" cy="4525963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r">
              <a:buNone/>
            </a:pPr>
            <a:r>
              <a:rPr lang="pt-PT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Alba Super" pitchFamily="2" charset="0"/>
              </a:rPr>
              <a:t>Ame o que faz.</a:t>
            </a:r>
          </a:p>
          <a:p>
            <a:pPr algn="r">
              <a:buNone/>
            </a:pPr>
            <a:endParaRPr lang="pt-PT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reflection blurRad="6350" stA="60000" endA="900" endPos="60000" dist="60007" dir="5400000" sy="-100000" algn="bl" rotWithShape="0"/>
              </a:effectLst>
              <a:latin typeface="Alba Super" pitchFamily="2" charset="0"/>
            </a:endParaRPr>
          </a:p>
          <a:p>
            <a:pPr algn="r">
              <a:buNone/>
            </a:pPr>
            <a:r>
              <a:rPr lang="pt-PT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Alba Super" pitchFamily="2" charset="0"/>
              </a:rPr>
              <a:t>Orgulhe-se do que faz.</a:t>
            </a:r>
          </a:p>
          <a:p>
            <a:pPr algn="r">
              <a:buNone/>
            </a:pPr>
            <a:endParaRPr lang="pt-PT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reflection blurRad="6350" stA="60000" endA="900" endPos="60000" dist="60007" dir="5400000" sy="-100000" algn="bl" rotWithShape="0"/>
              </a:effectLst>
              <a:latin typeface="Alba Super" pitchFamily="2" charset="0"/>
            </a:endParaRPr>
          </a:p>
          <a:p>
            <a:pPr algn="r">
              <a:buNone/>
            </a:pPr>
            <a:r>
              <a:rPr lang="pt-PT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Alba Super" pitchFamily="2" charset="0"/>
              </a:rPr>
              <a:t>Mas acima de tudo</a:t>
            </a:r>
          </a:p>
          <a:p>
            <a:pPr algn="r">
              <a:buNone/>
            </a:pPr>
            <a:endParaRPr lang="pt-PT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reflection blurRad="6350" stA="60000" endA="900" endPos="60000" dist="60007" dir="5400000" sy="-100000" algn="bl" rotWithShape="0"/>
              </a:effectLst>
              <a:latin typeface="Alba Super" pitchFamily="2" charset="0"/>
            </a:endParaRPr>
          </a:p>
          <a:p>
            <a:pPr algn="r">
              <a:buNone/>
            </a:pPr>
            <a:r>
              <a:rPr lang="pt-PT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Alba Super" pitchFamily="2" charset="0"/>
              </a:rPr>
              <a:t>Seja  Feliz</a:t>
            </a:r>
            <a:endParaRPr lang="pt-PT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reflection blurRad="6350" stA="60000" endA="900" endPos="60000" dist="60007" dir="5400000" sy="-100000" algn="bl" rotWithShape="0"/>
              </a:effectLst>
              <a:latin typeface="Alba Super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effectLst>
            <a:reflection blurRad="6350" stA="50000" endA="300" endPos="55000" dir="5400000" sy="-100000" algn="bl" rotWithShape="0"/>
          </a:effectLst>
        </p:spPr>
        <p:txBody>
          <a:bodyPr>
            <a:normAutofit/>
            <a:scene3d>
              <a:camera prst="isometricOffAxis1Right"/>
              <a:lightRig rig="threePt" dir="t"/>
            </a:scene3d>
          </a:bodyPr>
          <a:lstStyle/>
          <a:p>
            <a:r>
              <a:rPr lang="pt-PT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Trabalhe</a:t>
            </a:r>
            <a:r>
              <a:rPr lang="pt-PT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 para um ditador</a:t>
            </a:r>
            <a:endParaRPr lang="pt-PT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reflection blurRad="6350" stA="50000" endA="300" endPos="5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Ditadores</a:t>
            </a:r>
            <a:endParaRPr lang="pt-PT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reflection blurRad="6350" stA="50000" endA="300" endPos="50000" dist="29997" dir="5400000" sy="-100000" algn="bl" rotWithShape="0"/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txBody>
          <a:bodyPr>
            <a:noAutofit/>
          </a:bodyPr>
          <a:lstStyle/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Um ditador, geralmente, define-se como  uma pessoa egoísta e anti-social com os companheiros de serviço.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endParaRPr lang="pt-PT" sz="2400" spc="300" dirty="0" smtClean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endParaRPr lang="pt-PT" sz="2400" spc="300" dirty="0" smtClean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São detestáveis, solitários, hostis e  usam a ameaça, o desrespeito à autonomia e usualmente, são quase que ilegais nas suas posturas.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16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O funcionário</a:t>
            </a:r>
            <a:endParaRPr lang="pt-PT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reflection blurRad="6350" stA="50000" endA="300" endPos="50000" dist="29997" dir="5400000" sy="-100000" algn="bl" rotWithShape="0"/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23528" y="1600200"/>
            <a:ext cx="8229600" cy="4525963"/>
          </a:xfrm>
        </p:spPr>
        <p:txBody>
          <a:bodyPr>
            <a:noAutofit/>
          </a:bodyPr>
          <a:lstStyle/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Em contexto de  trabalho, geralmente tem uma atitude tímida, sendo receptivos a qualquer tipo de comando dado pelos chefes, no entanto com o passar do tempo torna-se  desmotivado, sente-se ignorado e desvalorizado, acabando por desistir desses  postos e até se convertem em  adversário dos próprios chefes.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marL="342900" lvl="1"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endParaRPr lang="pt-PT" sz="2400" spc="300" dirty="0" smtClean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Ter um horário flexível.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Levar o trabalho para casa.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Ser constantemente avaliado.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Ajustar – se ao ritmo do chefe.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Ser organizado ou social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 “Ser tudo o que passa pelo cabeça do ditador”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043608" y="116632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pt-PT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Para um ditador, um funcionário tem que: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8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28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O que deve fazer um funcionário ao trabalhar para um ditador?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7504" y="1024136"/>
            <a:ext cx="8856984" cy="5501208"/>
          </a:xfrm>
        </p:spPr>
        <p:txBody>
          <a:bodyPr>
            <a:noAutofit/>
          </a:bodyPr>
          <a:lstStyle/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Aprenda o que ele faz para que possa compreender porque o faz.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Sinta-se na posição do chefe.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Pense que ele é o seu CHEFE.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Assombre o seu chefe com ideias frescas e inovadoras.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Entre no jogo do seu chefe.</a:t>
            </a:r>
          </a:p>
          <a:p>
            <a:pPr indent="288000" algn="just">
              <a:lnSpc>
                <a:spcPct val="150000"/>
              </a:lnSpc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Seja amigo dos seus colegas, não os acuse para ficar bem diante do seu chefe.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1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95536" y="1268760"/>
            <a:ext cx="8352928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288000" algn="just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Seja inesperado.</a:t>
            </a:r>
          </a:p>
          <a:p>
            <a:pPr marL="342900" indent="288000" algn="just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Tenha sentido de humor.</a:t>
            </a:r>
          </a:p>
          <a:p>
            <a:pPr marL="342900" indent="288000" algn="just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Nunca lhe demonstre fraqueza.</a:t>
            </a:r>
          </a:p>
          <a:p>
            <a:pPr marL="342900" indent="288000" algn="just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tabLst>
                <a:tab pos="538163" algn="l"/>
                <a:tab pos="627063" algn="l"/>
              </a:tabLst>
            </a:pPr>
            <a:r>
              <a:rPr lang="pt-PT" sz="2400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asic Sans Heavy SF" pitchFamily="34" charset="0"/>
              </a:rPr>
              <a:t>	Seja um modelo de que um funcionário pode vencer e que pode subir na sua carreira profissional para que possa um dia revelar aos novos empregados caloiros que existem melhores chefes.</a:t>
            </a: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marL="742950" lvl="1" indent="-285750" algn="ctr" rtl="0">
              <a:spcBef>
                <a:spcPct val="0"/>
              </a:spcBef>
            </a:pPr>
            <a:r>
              <a:rPr lang="pt-PT" sz="2800" b="1" kern="1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O que deve fazer um funcionário ao trabalhar para um ditador?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2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46040"/>
            <a:ext cx="8229600" cy="1143000"/>
          </a:xfrm>
        </p:spPr>
        <p:txBody>
          <a:bodyPr>
            <a:noAutofit/>
          </a:bodyPr>
          <a:lstStyle/>
          <a:p>
            <a:r>
              <a:rPr lang="pt-PT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  <a:cs typeface="+mn-cs"/>
              </a:rPr>
              <a:t>Aprenda alguma coisa nova todos os dias</a:t>
            </a:r>
            <a:endParaRPr lang="pt-PT" sz="7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reflection blurRad="6350" stA="50000" endA="300" endPos="50000" dist="29997" dir="5400000" sy="-100000" algn="bl" rotWithShape="0"/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1078</Words>
  <Application>Microsoft Office PowerPoint</Application>
  <PresentationFormat>Apresentação no Ecrã (4:3)</PresentationFormat>
  <Paragraphs>107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26</vt:i4>
      </vt:variant>
    </vt:vector>
  </HeadingPairs>
  <TitlesOfParts>
    <vt:vector size="27" baseType="lpstr">
      <vt:lpstr>Tema do Office</vt:lpstr>
      <vt:lpstr>Operador de informática </vt:lpstr>
      <vt:lpstr>Aprenda alguma coisa interessante todos os dias </vt:lpstr>
      <vt:lpstr>Trabalhe para um ditador</vt:lpstr>
      <vt:lpstr>Ditadores</vt:lpstr>
      <vt:lpstr>O funcionário</vt:lpstr>
      <vt:lpstr>Diapositivo 6</vt:lpstr>
      <vt:lpstr>O que deve fazer um funcionário ao trabalhar para um ditador?</vt:lpstr>
      <vt:lpstr>O que deve fazer um funcionário ao trabalhar para um ditador?</vt:lpstr>
      <vt:lpstr>Aprenda alguma coisa nova todos os dias</vt:lpstr>
      <vt:lpstr>Aprenda alguma coisa interessante todos os dias</vt:lpstr>
      <vt:lpstr>Aprenda alguma coisa interessante todos os dias</vt:lpstr>
      <vt:lpstr>Aprenda alguma coisa interessante todos os dias</vt:lpstr>
      <vt:lpstr>Aprenda alguma coisa interessante todos os dias</vt:lpstr>
      <vt:lpstr>Seja curioso</vt:lpstr>
      <vt:lpstr>Seja curioso</vt:lpstr>
      <vt:lpstr>Adquira uma segunda enxada</vt:lpstr>
      <vt:lpstr>Adquira uma segunda enxada</vt:lpstr>
      <vt:lpstr>Adquira uma segunda enxada</vt:lpstr>
      <vt:lpstr>Adquira uma segunda enxada</vt:lpstr>
      <vt:lpstr>Crie possibilidades</vt:lpstr>
      <vt:lpstr>Crie possibilidades</vt:lpstr>
      <vt:lpstr>Crie possibilidades</vt:lpstr>
      <vt:lpstr>Crie possibilidades</vt:lpstr>
      <vt:lpstr>Síntese</vt:lpstr>
      <vt:lpstr>Síntese</vt:lpstr>
      <vt:lpstr>Independente do que faça lembre-se</vt:lpstr>
    </vt:vector>
  </TitlesOfParts>
  <Company>ENTA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Trabalhe para ditadores</dc:title>
  <dc:creator>.</dc:creator>
  <cp:lastModifiedBy>.</cp:lastModifiedBy>
  <cp:revision>47</cp:revision>
  <dcterms:created xsi:type="dcterms:W3CDTF">2011-02-04T17:06:30Z</dcterms:created>
  <dcterms:modified xsi:type="dcterms:W3CDTF">2011-02-15T11:08:42Z</dcterms:modified>
</cp:coreProperties>
</file>